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8"/>
  </p:notesMasterIdLst>
  <p:sldIdLst>
    <p:sldId id="256" r:id="rId2"/>
    <p:sldId id="257" r:id="rId3"/>
    <p:sldId id="261" r:id="rId4"/>
    <p:sldId id="265" r:id="rId5"/>
    <p:sldId id="266" r:id="rId6"/>
    <p:sldId id="263"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280" autoAdjust="0"/>
  </p:normalViewPr>
  <p:slideViewPr>
    <p:cSldViewPr>
      <p:cViewPr varScale="1">
        <p:scale>
          <a:sx n="82" d="100"/>
          <a:sy n="82" d="100"/>
        </p:scale>
        <p:origin x="-121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53A749-43F8-4377-B059-7AAEB432C696}" type="datetimeFigureOut">
              <a:rPr lang="en-US" smtClean="0"/>
              <a:pPr/>
              <a:t>12/14/2012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4C55A8-B95F-4AC9-A65A-555801AB17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I</a:t>
            </a:r>
            <a:r>
              <a:rPr lang="en-US" baseline="0" dirty="0" smtClean="0"/>
              <a:t>’m going to be talking to you guys about today is how to go about handling an irate customer. I will walk you through the do’s and don’ts of this process.</a:t>
            </a:r>
            <a:endParaRPr lang="en-US" dirty="0"/>
          </a:p>
        </p:txBody>
      </p:sp>
      <p:sp>
        <p:nvSpPr>
          <p:cNvPr id="4" name="Slide Number Placeholder 3"/>
          <p:cNvSpPr>
            <a:spLocks noGrp="1"/>
          </p:cNvSpPr>
          <p:nvPr>
            <p:ph type="sldNum" sz="quarter" idx="10"/>
          </p:nvPr>
        </p:nvSpPr>
        <p:spPr/>
        <p:txBody>
          <a:bodyPr/>
          <a:lstStyle/>
          <a:p>
            <a:fld id="{524C55A8-B95F-4AC9-A65A-555801AB17C2}"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Alright,</a:t>
            </a:r>
            <a:r>
              <a:rPr lang="en-US" baseline="0" dirty="0" smtClean="0"/>
              <a:t> so here is an example. Lets say your at your desk just doing your work like a good employee. And BAM! A guy kicks open the door screaming his head off. Brushing off any attempt to be calmed. All of the sudden, you see he just punched Dan </a:t>
            </a:r>
            <a:r>
              <a:rPr lang="en-US" baseline="0" dirty="0" err="1" smtClean="0"/>
              <a:t>Linfante</a:t>
            </a:r>
            <a:r>
              <a:rPr lang="en-US" baseline="0" dirty="0" smtClean="0"/>
              <a:t> in the face. Now before we react, remember One very important rule to remember is, NEVER STOOP TO THEIR LEVEL! Now Lets just think, what are our options here? </a:t>
            </a:r>
            <a:endParaRPr lang="en-US" dirty="0"/>
          </a:p>
        </p:txBody>
      </p:sp>
      <p:sp>
        <p:nvSpPr>
          <p:cNvPr id="4" name="Slide Number Placeholder 3"/>
          <p:cNvSpPr>
            <a:spLocks noGrp="1"/>
          </p:cNvSpPr>
          <p:nvPr>
            <p:ph type="sldNum" sz="quarter" idx="10"/>
          </p:nvPr>
        </p:nvSpPr>
        <p:spPr/>
        <p:txBody>
          <a:bodyPr/>
          <a:lstStyle/>
          <a:p>
            <a:fld id="{524C55A8-B95F-4AC9-A65A-555801AB17C2}"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you chose option</a:t>
            </a:r>
            <a:r>
              <a:rPr lang="en-US" baseline="0" dirty="0" smtClean="0"/>
              <a:t> D, your correct! Personally I would choose option B.</a:t>
            </a:r>
            <a:endParaRPr lang="en-US" dirty="0"/>
          </a:p>
        </p:txBody>
      </p:sp>
      <p:sp>
        <p:nvSpPr>
          <p:cNvPr id="4" name="Slide Number Placeholder 3"/>
          <p:cNvSpPr>
            <a:spLocks noGrp="1"/>
          </p:cNvSpPr>
          <p:nvPr>
            <p:ph type="sldNum" sz="quarter" idx="10"/>
          </p:nvPr>
        </p:nvSpPr>
        <p:spPr/>
        <p:txBody>
          <a:bodyPr/>
          <a:lstStyle/>
          <a:p>
            <a:fld id="{524C55A8-B95F-4AC9-A65A-555801AB17C2}"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the man is under control,</a:t>
            </a:r>
            <a:r>
              <a:rPr lang="en-US" baseline="0" dirty="0" smtClean="0"/>
              <a:t> you must find out what the problem is. Always remember to remain as calm and absolutely avoid any intention to argue with this type of customer. Once you understand this mans problem, it is a recommended idea to ask him “What can we do to fix it?” or “how can we help you?” If the problem is unable to be fixed It highly advised to NOT tell the customer that. instead, give him different options, maybe instead of having the Christmas Party, he would like the New Years party. Something close to what he originally wanted. </a:t>
            </a:r>
            <a:br>
              <a:rPr lang="en-US" baseline="0" dirty="0" smtClean="0"/>
            </a:br>
            <a:r>
              <a:rPr lang="en-US" baseline="0" dirty="0" smtClean="0"/>
              <a:t>“</a:t>
            </a:r>
            <a:endParaRPr lang="en-US" dirty="0"/>
          </a:p>
        </p:txBody>
      </p:sp>
      <p:sp>
        <p:nvSpPr>
          <p:cNvPr id="4" name="Slide Number Placeholder 3"/>
          <p:cNvSpPr>
            <a:spLocks noGrp="1"/>
          </p:cNvSpPr>
          <p:nvPr>
            <p:ph type="sldNum" sz="quarter" idx="10"/>
          </p:nvPr>
        </p:nvSpPr>
        <p:spPr/>
        <p:txBody>
          <a:bodyPr/>
          <a:lstStyle/>
          <a:p>
            <a:fld id="{524C55A8-B95F-4AC9-A65A-555801AB17C2}"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First off… don’t raise</a:t>
            </a:r>
            <a:r>
              <a:rPr lang="en-US" baseline="0" dirty="0" smtClean="0"/>
              <a:t> your voice, that’s</a:t>
            </a:r>
            <a:r>
              <a:rPr lang="en-US" dirty="0" smtClean="0"/>
              <a:t> Guaranteed to make him more angry,</a:t>
            </a:r>
            <a:r>
              <a:rPr lang="en-US" baseline="0" dirty="0" smtClean="0"/>
              <a:t> secondly, Attempt to calm this man. Nothing will be figured out by yelling and screaming. 3</a:t>
            </a:r>
            <a:r>
              <a:rPr lang="en-US" baseline="30000" dirty="0" smtClean="0"/>
              <a:t>rd</a:t>
            </a:r>
            <a:r>
              <a:rPr lang="en-US" baseline="0" dirty="0" smtClean="0"/>
              <a:t>, try to fix the problem that is bothering this man. Attempt to compromise with his needs. If that does not work then you should refer the man to HR, allowing our professional staff to resolve the situation. If that doesn’t end up working then it is time for our company to give this man a bottom line. Either you leave or abide by our companies policies.</a:t>
            </a:r>
            <a:endParaRPr lang="en-US" dirty="0" smtClean="0"/>
          </a:p>
          <a:p>
            <a:endParaRPr lang="en-US" dirty="0"/>
          </a:p>
        </p:txBody>
      </p:sp>
      <p:sp>
        <p:nvSpPr>
          <p:cNvPr id="4" name="Slide Number Placeholder 3"/>
          <p:cNvSpPr>
            <a:spLocks noGrp="1"/>
          </p:cNvSpPr>
          <p:nvPr>
            <p:ph type="sldNum" sz="quarter" idx="10"/>
          </p:nvPr>
        </p:nvSpPr>
        <p:spPr/>
        <p:txBody>
          <a:bodyPr/>
          <a:lstStyle/>
          <a:p>
            <a:fld id="{524C55A8-B95F-4AC9-A65A-555801AB17C2}"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46E27CD-A7F0-4EF1-8EF4-C81F3D601E1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46E27CD-A7F0-4EF1-8EF4-C81F3D601E1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69CFFD4-F9A2-4411-B517-D99E19D867D8}" type="datetimeFigureOut">
              <a:rPr lang="en-US" smtClean="0"/>
              <a:pPr/>
              <a:t>12/14/2012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6E27CD-A7F0-4EF1-8EF4-C81F3D601E1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69CFFD4-F9A2-4411-B517-D99E19D867D8}" type="datetimeFigureOut">
              <a:rPr lang="en-US" smtClean="0"/>
              <a:pPr/>
              <a:t>12/14/2012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46E27CD-A7F0-4EF1-8EF4-C81F3D601E1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Handling Irate Customers </a:t>
            </a:r>
            <a:endParaRPr lang="en-US" dirty="0"/>
          </a:p>
        </p:txBody>
      </p:sp>
      <p:sp>
        <p:nvSpPr>
          <p:cNvPr id="3" name="Subtitle 2"/>
          <p:cNvSpPr>
            <a:spLocks noGrp="1"/>
          </p:cNvSpPr>
          <p:nvPr>
            <p:ph type="subTitle" idx="1"/>
          </p:nvPr>
        </p:nvSpPr>
        <p:spPr>
          <a:xfrm>
            <a:off x="1371600" y="5105400"/>
            <a:ext cx="6400800" cy="1752600"/>
          </a:xfrm>
        </p:spPr>
        <p:txBody>
          <a:bodyPr/>
          <a:lstStyle/>
          <a:p>
            <a:r>
              <a:rPr lang="en-US" dirty="0" smtClean="0"/>
              <a:t>Joe LaBracio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u="sng" dirty="0" smtClean="0"/>
              <a:t>Irate</a:t>
            </a:r>
            <a:r>
              <a:rPr lang="en-US" dirty="0" smtClean="0"/>
              <a:t> – Adjective</a:t>
            </a:r>
          </a:p>
          <a:p>
            <a:pPr lvl="1"/>
            <a:r>
              <a:rPr lang="en-US" dirty="0" smtClean="0"/>
              <a:t>Angry or enraged </a:t>
            </a:r>
            <a:endParaRPr lang="en-US" dirty="0"/>
          </a:p>
        </p:txBody>
      </p:sp>
      <p:pic>
        <p:nvPicPr>
          <p:cNvPr id="1026" name="Picture 2" descr="C:\Documents and Settings\jlabracio\Local Settings\Temporary Internet Files\Content.IE5\RFER6GLI\MP900443085[1].jpg"/>
          <p:cNvPicPr>
            <a:picLocks noChangeAspect="1" noChangeArrowheads="1"/>
          </p:cNvPicPr>
          <p:nvPr/>
        </p:nvPicPr>
        <p:blipFill>
          <a:blip r:embed="rId3" cstate="print"/>
          <a:srcRect/>
          <a:stretch>
            <a:fillRect/>
          </a:stretch>
        </p:blipFill>
        <p:spPr bwMode="auto">
          <a:xfrm>
            <a:off x="3657600" y="2971800"/>
            <a:ext cx="5043487" cy="334257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457200" y="1600200"/>
            <a:ext cx="8229600" cy="1905000"/>
          </a:xfrm>
        </p:spPr>
        <p:txBody>
          <a:bodyPr/>
          <a:lstStyle/>
          <a:p>
            <a:r>
              <a:rPr lang="en-US" dirty="0" smtClean="0"/>
              <a:t>Angry Customer</a:t>
            </a:r>
          </a:p>
          <a:p>
            <a:pPr lvl="1"/>
            <a:r>
              <a:rPr lang="en-US" dirty="0" smtClean="0"/>
              <a:t>Ignoring any attempt to be calmed</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lvl="1"/>
            <a:endParaRPr lang="en-US" dirty="0" smtClean="0"/>
          </a:p>
          <a:p>
            <a:pPr lvl="1"/>
            <a:endParaRPr lang="en-US" dirty="0" smtClean="0"/>
          </a:p>
          <a:p>
            <a:pPr lvl="1"/>
            <a:endParaRPr lang="en-US" dirty="0" smtClean="0"/>
          </a:p>
          <a:p>
            <a:pPr lvl="1"/>
            <a:endParaRPr lang="en-US" dirty="0" smtClean="0"/>
          </a:p>
          <a:p>
            <a:pPr lvl="1">
              <a:buNone/>
            </a:pPr>
            <a:endParaRPr lang="en-US" dirty="0" smtClean="0"/>
          </a:p>
        </p:txBody>
      </p:sp>
      <p:sp>
        <p:nvSpPr>
          <p:cNvPr id="4" name="TextBox 3"/>
          <p:cNvSpPr txBox="1"/>
          <p:nvPr/>
        </p:nvSpPr>
        <p:spPr>
          <a:xfrm>
            <a:off x="914400" y="2895600"/>
            <a:ext cx="7462361" cy="3262432"/>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800" dirty="0" smtClean="0"/>
              <a:t>Never stoop down to this persons level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5000"/>
                                        <p:tgtEl>
                                          <p:spTgt spid="4"/>
                                        </p:tgtEl>
                                      </p:cBhvr>
                                    </p:animEffect>
                                    <p:anim calcmode="lin" valueType="num">
                                      <p:cBhvr>
                                        <p:cTn id="8" dur="5000" fill="hold"/>
                                        <p:tgtEl>
                                          <p:spTgt spid="4"/>
                                        </p:tgtEl>
                                        <p:attrNameLst>
                                          <p:attrName>ppt_w</p:attrName>
                                        </p:attrNameLst>
                                      </p:cBhvr>
                                      <p:tavLst>
                                        <p:tav tm="0" fmla="#ppt_w*sin(2.5*pi*$)">
                                          <p:val>
                                            <p:fltVal val="0"/>
                                          </p:val>
                                        </p:tav>
                                        <p:tav tm="100000">
                                          <p:val>
                                            <p:fltVal val="1"/>
                                          </p:val>
                                        </p:tav>
                                      </p:tavLst>
                                    </p:anim>
                                    <p:anim calcmode="lin" valueType="num">
                                      <p:cBhvr>
                                        <p:cTn id="9"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smtClean="0"/>
              <a:t>Option A – get up, defend your downed co-worker, bound to receive the same fate Dan had </a:t>
            </a:r>
          </a:p>
          <a:p>
            <a:pPr>
              <a:buNone/>
            </a:pPr>
            <a:endParaRPr lang="en-US" dirty="0" smtClean="0"/>
          </a:p>
          <a:p>
            <a:r>
              <a:rPr lang="en-US" dirty="0" smtClean="0"/>
              <a:t>Option B – pretend like you didn’t see anything </a:t>
            </a:r>
          </a:p>
          <a:p>
            <a:pPr>
              <a:buNone/>
            </a:pPr>
            <a:endParaRPr lang="en-US" dirty="0" smtClean="0"/>
          </a:p>
          <a:p>
            <a:r>
              <a:rPr lang="en-US" dirty="0" smtClean="0"/>
              <a:t>Option C – join the angry customer in the beating he is giving Dan</a:t>
            </a:r>
          </a:p>
          <a:p>
            <a:pPr>
              <a:buNone/>
            </a:pPr>
            <a:endParaRPr lang="en-US" dirty="0" smtClean="0"/>
          </a:p>
          <a:p>
            <a:r>
              <a:rPr lang="en-US" u="sng" dirty="0" smtClean="0"/>
              <a:t>Option D </a:t>
            </a:r>
            <a:r>
              <a:rPr lang="en-US" dirty="0" smtClean="0"/>
              <a:t>– Attempt to compromise with this man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 to="" calcmode="lin" valueType="num">
                                      <p:cBhvr>
                                        <p:cTn id="12" dur="1" fill="hold"/>
                                        <p:tgtEl>
                                          <p:spTgt spid="3">
                                            <p:txEl>
                                              <p:pRg st="2" end="2"/>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 to="" calcmode="lin" valueType="num">
                                      <p:cBhvr>
                                        <p:cTn id="22"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What’s the problem?</a:t>
            </a:r>
          </a:p>
          <a:p>
            <a:pPr lvl="1"/>
            <a:r>
              <a:rPr lang="en-US" dirty="0" smtClean="0"/>
              <a:t>How can we fix it?</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r>
              <a:rPr lang="en-US" dirty="0" smtClean="0"/>
              <a:t>Is this a “fixable”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500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Steps </a:t>
            </a:r>
            <a:endParaRPr lang="en-US" dirty="0"/>
          </a:p>
        </p:txBody>
      </p:sp>
      <p:sp>
        <p:nvSpPr>
          <p:cNvPr id="3" name="Content Placeholder 2"/>
          <p:cNvSpPr>
            <a:spLocks noGrp="1"/>
          </p:cNvSpPr>
          <p:nvPr>
            <p:ph idx="1"/>
          </p:nvPr>
        </p:nvSpPr>
        <p:spPr/>
        <p:txBody>
          <a:bodyPr/>
          <a:lstStyle/>
          <a:p>
            <a:r>
              <a:rPr lang="en-US" dirty="0" smtClean="0"/>
              <a:t>Never raise your voice to a customer already enraged</a:t>
            </a:r>
          </a:p>
          <a:p>
            <a:pPr lvl="2"/>
            <a:r>
              <a:rPr lang="en-US" dirty="0" smtClean="0"/>
              <a:t>Guaranteed to make him more angry </a:t>
            </a:r>
          </a:p>
          <a:p>
            <a:r>
              <a:rPr lang="en-US" dirty="0" smtClean="0"/>
              <a:t>Attempt to calm the customer </a:t>
            </a:r>
          </a:p>
          <a:p>
            <a:r>
              <a:rPr lang="en-US" dirty="0" smtClean="0"/>
              <a:t>Fix the problem</a:t>
            </a:r>
          </a:p>
          <a:p>
            <a:r>
              <a:rPr lang="en-US" dirty="0" smtClean="0"/>
              <a:t>Call Human Resources</a:t>
            </a:r>
          </a:p>
          <a:p>
            <a:r>
              <a:rPr lang="en-US" dirty="0" smtClean="0"/>
              <a:t>Bottom line </a:t>
            </a:r>
          </a:p>
          <a:p>
            <a:endParaRPr lang="en-US" dirty="0" smtClean="0"/>
          </a:p>
          <a:p>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234</TotalTime>
  <Words>497</Words>
  <Application>Microsoft Office PowerPoint</Application>
  <PresentationFormat>On-screen Show (4:3)</PresentationFormat>
  <Paragraphs>58</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Apex</vt:lpstr>
      <vt:lpstr>Handling Irate Customers </vt:lpstr>
      <vt:lpstr>Slide 2</vt:lpstr>
      <vt:lpstr>Example</vt:lpstr>
      <vt:lpstr>Slide 4</vt:lpstr>
      <vt:lpstr>Slide 5</vt:lpstr>
      <vt:lpstr>5 Steps </vt:lpstr>
    </vt:vector>
  </TitlesOfParts>
  <Company>HPREG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Handling Irate Customers </dc:title>
  <dc:creator>jlabracio</dc:creator>
  <cp:lastModifiedBy>jlabracio</cp:lastModifiedBy>
  <cp:revision>21</cp:revision>
  <dcterms:created xsi:type="dcterms:W3CDTF">2012-12-14T00:38:30Z</dcterms:created>
  <dcterms:modified xsi:type="dcterms:W3CDTF">2012-12-14T14:33:37Z</dcterms:modified>
</cp:coreProperties>
</file>